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6" r:id="rId3"/>
    <p:sldId id="294" r:id="rId4"/>
    <p:sldId id="298" r:id="rId5"/>
    <p:sldId id="307" r:id="rId6"/>
    <p:sldId id="299" r:id="rId7"/>
    <p:sldId id="308" r:id="rId8"/>
    <p:sldId id="300" r:id="rId9"/>
    <p:sldId id="309" r:id="rId10"/>
    <p:sldId id="301" r:id="rId11"/>
    <p:sldId id="310" r:id="rId12"/>
    <p:sldId id="302" r:id="rId13"/>
    <p:sldId id="312" r:id="rId14"/>
    <p:sldId id="311" r:id="rId15"/>
    <p:sldId id="303" r:id="rId16"/>
    <p:sldId id="304" r:id="rId17"/>
    <p:sldId id="305" r:id="rId18"/>
    <p:sldId id="306" r:id="rId19"/>
    <p:sldId id="297" r:id="rId20"/>
    <p:sldId id="295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7A847CFC-816F-41D0-AAC0-9BF4FEBC753E}" type="datetimeFigureOut">
              <a:rPr lang="es-ES" smtClean="0"/>
              <a:t>05/12/2013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05/12/2013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05/12/2013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05/12/2013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05/12/2013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05/12/2013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05/12/2013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7A847CFC-816F-41D0-AAC0-9BF4FEBC753E}" type="datetimeFigureOut">
              <a:rPr lang="es-ES" smtClean="0"/>
              <a:t>05/12/2013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7A847CFC-816F-41D0-AAC0-9BF4FEBC753E}" type="datetimeFigureOut">
              <a:rPr lang="es-ES" smtClean="0"/>
              <a:t>05/12/2013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05/12/2013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05/12/2013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7A847CFC-816F-41D0-AAC0-9BF4FEBC753E}" type="datetimeFigureOut">
              <a:rPr lang="es-ES" smtClean="0"/>
              <a:t>05/12/2013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predicasescritas.files.wordpress.com/2012/11/siervo-fiel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3.bp.blogspot.com/-oIPUY05JmXs/UikGVxQpUwI/AAAAAAAAC0E/716X8Upubcw/s1600/heifer_on_logs%5b5%5d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.co/url?q=http://familiacondios.com/a-pertinencia-e-a-necessidade-atual-do-culto-familiar/&amp;sa=U&amp;ei=N-WfUtCOIIrukQeQkYCIDw&amp;ved=0CC4Q9QEwAw&amp;usg=AFQjCNG0gKJ7sRGkHUxS-XfOeuC1AGsZHQ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s://www.google.com.co/url?q=http://segos.blogspot.com/2012/07/101-ideas-para-el-culto-familiar.html&amp;sa=U&amp;ei=N-WfUtCOIIrukQeQkYCIDw&amp;ved=0CDoQ9QEwCQ&amp;usg=AFQjCNEHCgaTRcfUTy_Xb2HjkiSTaUjJfw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hyperlink" Target="https://www.google.com.co/url?q=http://radios.ucr.ac.cr/radio-universidad/programas/64-compartiendo-la-palabra.html&amp;sa=U&amp;ei=3-ufUrWkGciokQfer4CQAg&amp;ved=0CEAQ9QEwDA&amp;usg=AFQjCNHlBdFo6brq6LM0Rqu5cDOcx9pNLw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758057"/>
          </a:xfrm>
        </p:spPr>
        <p:txBody>
          <a:bodyPr>
            <a:noAutofit/>
          </a:bodyPr>
          <a:lstStyle/>
          <a:p>
            <a:r>
              <a:rPr lang="es-CO" sz="6000" dirty="0" smtClean="0">
                <a:latin typeface="Bauhaus 93" pitchFamily="82" charset="0"/>
              </a:rPr>
              <a:t>JESÚS, </a:t>
            </a:r>
            <a:r>
              <a:rPr lang="es-CO" sz="6000" dirty="0" smtClean="0">
                <a:latin typeface="Bauhaus 93" pitchFamily="82" charset="0"/>
              </a:rPr>
              <a:t>EJEMPLO </a:t>
            </a:r>
            <a:r>
              <a:rPr lang="es-CO" sz="6000" dirty="0" smtClean="0">
                <a:latin typeface="Bauhaus 93" pitchFamily="82" charset="0"/>
              </a:rPr>
              <a:t>DE MAYORDOMO</a:t>
            </a:r>
            <a:endParaRPr lang="es-CO" sz="6000" dirty="0">
              <a:latin typeface="Bauhaus 93" pitchFamily="82" charset="0"/>
            </a:endParaRPr>
          </a:p>
        </p:txBody>
      </p:sp>
      <p:pic>
        <p:nvPicPr>
          <p:cNvPr id="1026" name="Picture 2" descr="http://3.bp.blogspot.com/-cFh36tzJSZc/Tj-V8-YWQSI/AAAAAAAAE0k/yxzWkW6TVLw/s1600/%2BSamaritana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961" y="2492896"/>
            <a:ext cx="4032447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9507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age.slidesharecdn.com/mayordomia-biblica-1222523169806432-9/95/slide-1-728.jpg?12225159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12968" cy="6480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692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95023" y="692697"/>
            <a:ext cx="6965245" cy="792088"/>
          </a:xfrm>
        </p:spPr>
        <p:txBody>
          <a:bodyPr/>
          <a:lstStyle/>
          <a:p>
            <a:r>
              <a:rPr lang="es-CO" b="1" i="1" dirty="0">
                <a:latin typeface="Bauhaus 93" pitchFamily="82" charset="0"/>
              </a:rPr>
              <a:t>LA MAYORDOMIA BIBLICA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1628801"/>
            <a:ext cx="7704856" cy="19442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b="1" dirty="0">
                <a:solidFill>
                  <a:srgbClr val="FF0000"/>
                </a:solidFill>
              </a:rPr>
              <a:t>Luc </a:t>
            </a:r>
            <a:r>
              <a:rPr lang="es-CO" b="1" dirty="0" smtClean="0">
                <a:solidFill>
                  <a:srgbClr val="FF0000"/>
                </a:solidFill>
              </a:rPr>
              <a:t>16:1-2</a:t>
            </a:r>
            <a:r>
              <a:rPr lang="es-CO" b="1" dirty="0" smtClean="0"/>
              <a:t>. </a:t>
            </a:r>
          </a:p>
          <a:p>
            <a:pPr marL="0" indent="0">
              <a:buNone/>
            </a:pPr>
            <a:r>
              <a:rPr lang="es-CO" b="1" i="1" dirty="0" smtClean="0"/>
              <a:t>Dijo </a:t>
            </a:r>
            <a:r>
              <a:rPr lang="es-CO" b="1" i="1" dirty="0"/>
              <a:t>también a sus discípulos: </a:t>
            </a:r>
            <a:r>
              <a:rPr lang="es-CO" b="1" i="1" dirty="0" smtClean="0"/>
              <a:t> «Había </a:t>
            </a:r>
            <a:r>
              <a:rPr lang="es-CO" b="1" i="1" dirty="0"/>
              <a:t>un hombre rico que tenía un mayordomo, y éste fue acusado ante él como disipador de sus bienes. </a:t>
            </a:r>
            <a:endParaRPr lang="es-CO" dirty="0"/>
          </a:p>
        </p:txBody>
      </p:sp>
      <p:pic>
        <p:nvPicPr>
          <p:cNvPr id="4" name="Picture 2" descr="http://predicasescritas.files.wordpress.com/2012/11/siervo-fiel.jpg?w=150&amp;h=12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531562"/>
            <a:ext cx="244827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043608" y="3925795"/>
            <a:ext cx="46885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b="1" i="1" dirty="0"/>
              <a:t>Entonces le llamó, y le dijo: ¿Qué es esto que oigo acerca de ti? Da cuenta de tu mayordomía, porque ya no podrás más ser </a:t>
            </a:r>
            <a:r>
              <a:rPr lang="es-CO" sz="2800" b="1" i="1" dirty="0" smtClean="0"/>
              <a:t>mayordomo».</a:t>
            </a:r>
            <a:r>
              <a:rPr lang="es-CO" sz="2800" b="1" dirty="0" smtClean="0"/>
              <a:t> 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30515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99592" y="836712"/>
            <a:ext cx="7416824" cy="5256584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Lo </a:t>
            </a:r>
            <a:r>
              <a:rPr lang="es-CO" dirty="0"/>
              <a:t>primero que </a:t>
            </a:r>
            <a:r>
              <a:rPr lang="es-CO" dirty="0" smtClean="0"/>
              <a:t>debemos </a:t>
            </a:r>
            <a:r>
              <a:rPr lang="es-CO" dirty="0"/>
              <a:t>saber </a:t>
            </a:r>
            <a:r>
              <a:rPr lang="es-CO" dirty="0" smtClean="0"/>
              <a:t>y reconocer </a:t>
            </a:r>
            <a:r>
              <a:rPr lang="es-CO" dirty="0"/>
              <a:t>es que nada es nuestro en esta vida, </a:t>
            </a:r>
            <a:r>
              <a:rPr lang="es-CO" dirty="0" smtClean="0"/>
              <a:t>eso lo podemos aprender de Gén.cap.1 donde encontramos que el dueño es Dios, sin </a:t>
            </a:r>
            <a:r>
              <a:rPr lang="es-CO" dirty="0"/>
              <a:t>embargo siempre nos adueñamos de lo que no nos </a:t>
            </a:r>
            <a:r>
              <a:rPr lang="es-CO" dirty="0" smtClean="0"/>
              <a:t>pertenece como lo hicieron Adán y Eva en el Edén </a:t>
            </a:r>
            <a:r>
              <a:rPr lang="es-CO" dirty="0" smtClean="0">
                <a:solidFill>
                  <a:srgbClr val="FF0000"/>
                </a:solidFill>
              </a:rPr>
              <a:t>(lea Gén.2:15-17; 3:3-6)</a:t>
            </a:r>
            <a:r>
              <a:rPr lang="es-CO" dirty="0" smtClean="0"/>
              <a:t>, y como </a:t>
            </a:r>
            <a:r>
              <a:rPr lang="es-CO" dirty="0"/>
              <a:t>lo hicieron aquellos labradores que se rehusaban a entender que la viña no era de ellos y que tendrían que dar cuentas tarde o </a:t>
            </a:r>
            <a:r>
              <a:rPr lang="es-CO" dirty="0" smtClean="0"/>
              <a:t>temprano de su mayordomía </a:t>
            </a: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Mt. 21; 33-45). </a:t>
            </a:r>
          </a:p>
        </p:txBody>
      </p:sp>
    </p:spTree>
    <p:extLst>
      <p:ext uri="{BB962C8B-B14F-4D97-AF65-F5344CB8AC3E}">
        <p14:creationId xmlns:p14="http://schemas.microsoft.com/office/powerpoint/2010/main" val="134268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608" y="908720"/>
            <a:ext cx="7128792" cy="504056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sz="3100" b="1" dirty="0"/>
              <a:t>Con respecto a esto la </a:t>
            </a:r>
            <a:r>
              <a:rPr lang="es-CO" sz="3100" b="1" dirty="0" smtClean="0"/>
              <a:t>Biblia </a:t>
            </a:r>
            <a:r>
              <a:rPr lang="es-CO" sz="3100" b="1" dirty="0"/>
              <a:t>dice claramente</a:t>
            </a:r>
            <a:r>
              <a:rPr lang="es-CO" dirty="0" smtClean="0"/>
              <a:t>:</a:t>
            </a:r>
          </a:p>
          <a:p>
            <a:pPr marL="0" indent="0">
              <a:buNone/>
            </a:pPr>
            <a:r>
              <a:rPr lang="es-CO" i="1" dirty="0" smtClean="0"/>
              <a:t> </a:t>
            </a:r>
            <a:r>
              <a:rPr lang="es-CO" i="1" dirty="0"/>
              <a:t>“De Jehová es la Tierra y su plenitud; el Mundo y los que en él habitan” </a:t>
            </a:r>
            <a:r>
              <a:rPr lang="es-CO" i="1" dirty="0" smtClean="0"/>
              <a:t> </a:t>
            </a:r>
            <a:r>
              <a:rPr lang="es-CO" i="1" dirty="0">
                <a:solidFill>
                  <a:srgbClr val="FF0000"/>
                </a:solidFill>
              </a:rPr>
              <a:t>Salmo 24:1</a:t>
            </a:r>
            <a:r>
              <a:rPr lang="es-CO" i="1" dirty="0" smtClean="0"/>
              <a:t>.</a:t>
            </a:r>
          </a:p>
          <a:p>
            <a:pPr marL="0" indent="0">
              <a:buNone/>
            </a:pPr>
            <a:r>
              <a:rPr lang="es-CO" i="1" dirty="0" smtClean="0"/>
              <a:t> </a:t>
            </a:r>
            <a:r>
              <a:rPr lang="es-CO" i="1" dirty="0"/>
              <a:t>“Mía es la plata y mío es el oro, dice Jehová de los ejércitos”  </a:t>
            </a:r>
            <a:r>
              <a:rPr lang="es-CO" i="1" dirty="0" smtClean="0">
                <a:solidFill>
                  <a:srgbClr val="FF0000"/>
                </a:solidFill>
              </a:rPr>
              <a:t>Hageo 2:8.</a:t>
            </a:r>
          </a:p>
          <a:p>
            <a:pPr marL="0" indent="0">
              <a:buNone/>
            </a:pPr>
            <a:r>
              <a:rPr lang="es-CO" i="1" dirty="0" smtClean="0"/>
              <a:t> </a:t>
            </a:r>
            <a:r>
              <a:rPr lang="es-CO" i="1" dirty="0"/>
              <a:t>“He aquí que todas las almas son mías; como el alma del Padre, así el alma del Hijo es mía…” </a:t>
            </a:r>
            <a:r>
              <a:rPr lang="es-CO" i="1" dirty="0" smtClean="0">
                <a:solidFill>
                  <a:srgbClr val="FF0000"/>
                </a:solidFill>
              </a:rPr>
              <a:t>Ezequiel </a:t>
            </a:r>
            <a:r>
              <a:rPr lang="es-CO" i="1" dirty="0">
                <a:solidFill>
                  <a:srgbClr val="FF0000"/>
                </a:solidFill>
              </a:rPr>
              <a:t>18:4</a:t>
            </a:r>
            <a:r>
              <a:rPr lang="es-CO" i="1" dirty="0" smtClean="0">
                <a:solidFill>
                  <a:srgbClr val="FF0000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es-CO" i="1" dirty="0" smtClean="0">
                <a:solidFill>
                  <a:srgbClr val="FF0000"/>
                </a:solidFill>
              </a:rPr>
              <a:t>Cuando habla de «almas» se refiere a personas.</a:t>
            </a:r>
          </a:p>
          <a:p>
            <a:pPr marL="0" indent="0">
              <a:buNone/>
            </a:pPr>
            <a:r>
              <a:rPr lang="es-CO" i="1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dueño es el que posee algo y lo posee por derecho propio. Nosotros simplemente somos administradores (no dueños y esto es lo que más nos cuesta entender) de lo que se nos ha encomendado. Inclusive es por eso que Dios nos hace un llamado en cuanto a la vida a ser buenos administradores y entregar cuenta de nuestros </a:t>
            </a:r>
            <a:r>
              <a:rPr lang="es-CO" dirty="0" smtClean="0"/>
              <a:t>actos.</a:t>
            </a:r>
          </a:p>
          <a:p>
            <a:pPr marL="0" indent="0" algn="ctr">
              <a:buNone/>
            </a:pPr>
            <a:r>
              <a:rPr lang="es-CO" b="1" i="1" dirty="0" smtClean="0">
                <a:solidFill>
                  <a:srgbClr val="FF0000"/>
                </a:solidFill>
              </a:rPr>
              <a:t>Isa. 1:18</a:t>
            </a:r>
            <a:r>
              <a:rPr lang="es-CO" b="1" i="1" dirty="0" smtClean="0"/>
              <a:t>. </a:t>
            </a:r>
            <a:r>
              <a:rPr lang="es-CO" b="1" i="1" dirty="0" smtClean="0"/>
              <a:t>«Venid </a:t>
            </a:r>
            <a:r>
              <a:rPr lang="es-CO" b="1" i="1" dirty="0"/>
              <a:t>luego, dice Jehová, y estemos a cuenta</a:t>
            </a:r>
            <a:r>
              <a:rPr lang="es-CO" dirty="0"/>
              <a:t>… La verdad absoluta y que a nadie le gusta oír es esta “</a:t>
            </a:r>
            <a:r>
              <a:rPr lang="es-CO" b="1" dirty="0"/>
              <a:t>TARDE O TEMPRANO TENDREMOS QUE </a:t>
            </a:r>
            <a:r>
              <a:rPr lang="es-CO" b="1" dirty="0" smtClean="0"/>
              <a:t>DAR</a:t>
            </a:r>
            <a:r>
              <a:rPr lang="es-CO" b="1" dirty="0"/>
              <a:t> CUENTA DE NUESTRA </a:t>
            </a:r>
            <a:r>
              <a:rPr lang="es-CO" b="1" dirty="0" smtClean="0"/>
              <a:t>MAYORDOMIA»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13182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81335" y="1268760"/>
            <a:ext cx="4248472" cy="23762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Mat 25:19. Dice: </a:t>
            </a:r>
            <a:r>
              <a:rPr lang="es-CO" sz="2800" dirty="0" smtClean="0"/>
              <a:t> «Después </a:t>
            </a:r>
            <a:r>
              <a:rPr lang="es-CO" sz="2800" dirty="0"/>
              <a:t>de mucho tiempo vino el señor de aquellos siervos, y arregló cuentas con </a:t>
            </a:r>
            <a:r>
              <a:rPr lang="es-CO" sz="2800" dirty="0" smtClean="0"/>
              <a:t>ellos». </a:t>
            </a:r>
            <a:endParaRPr lang="es-CO" sz="2800" dirty="0"/>
          </a:p>
        </p:txBody>
      </p:sp>
      <p:sp>
        <p:nvSpPr>
          <p:cNvPr id="4" name="3 Rectángulo"/>
          <p:cNvSpPr/>
          <p:nvPr/>
        </p:nvSpPr>
        <p:spPr>
          <a:xfrm>
            <a:off x="963150" y="4221088"/>
            <a:ext cx="7200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Y también el apóstol Pablo dice: «</a:t>
            </a:r>
            <a:r>
              <a:rPr lang="es-CO" sz="2800" b="1" i="1" dirty="0"/>
              <a:t>De manera que cada uno de nosotros dará a Dios cuenta de sí».</a:t>
            </a:r>
            <a:r>
              <a:rPr lang="es-CO" sz="2800" dirty="0"/>
              <a:t> </a:t>
            </a:r>
            <a:r>
              <a:rPr lang="es-CO" sz="2800" b="1" dirty="0" smtClean="0">
                <a:solidFill>
                  <a:srgbClr val="FF0000"/>
                </a:solidFill>
              </a:rPr>
              <a:t>Rom. </a:t>
            </a:r>
            <a:r>
              <a:rPr lang="es-CO" sz="2800" b="1" dirty="0">
                <a:solidFill>
                  <a:srgbClr val="FF0000"/>
                </a:solidFill>
              </a:rPr>
              <a:t>14:12. </a:t>
            </a:r>
            <a:endParaRPr lang="es-CO" sz="2800" dirty="0">
              <a:solidFill>
                <a:srgbClr val="FF0000"/>
              </a:solidFill>
            </a:endParaRPr>
          </a:p>
        </p:txBody>
      </p:sp>
      <p:pic>
        <p:nvPicPr>
          <p:cNvPr id="4098" name="Picture 2" descr="Todos los seres humanos comparecerán ante el Tribunal de Cris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12776"/>
            <a:ext cx="2955454" cy="2304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64981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259632" y="980728"/>
            <a:ext cx="6696744" cy="4896544"/>
          </a:xfr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/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Desde </a:t>
            </a:r>
            <a:r>
              <a:rPr lang="es-CO" dirty="0"/>
              <a:t>el principio, Dios estableció al hombre como mayordomo </a:t>
            </a:r>
            <a:r>
              <a:rPr lang="es-CO" b="1" i="1" dirty="0"/>
              <a:t>“Y los bendijo Dios y les dijo” fructificad y multiplicaos; llenad la Tierra y sojuzgadla y señoread en los peces del mar, en las aves de los cielos y en todas las bestias que se mueven sobre la tierra… Tomó, pues, Jehová Dios al hombre; y lo puso en el huerto del Edén, para que lo labrara y lo guardase” </a:t>
            </a:r>
          </a:p>
          <a:p>
            <a:pPr marL="0" indent="0" algn="ctr">
              <a:buNone/>
            </a:pPr>
            <a:r>
              <a:rPr lang="es-CO" b="1" i="1" dirty="0" smtClean="0">
                <a:solidFill>
                  <a:srgbClr val="FF0000"/>
                </a:solidFill>
              </a:rPr>
              <a:t>Génesis </a:t>
            </a:r>
            <a:r>
              <a:rPr lang="es-CO" b="1" i="1" dirty="0">
                <a:solidFill>
                  <a:srgbClr val="FF0000"/>
                </a:solidFill>
              </a:rPr>
              <a:t>1:28; 2:15</a:t>
            </a:r>
            <a:r>
              <a:rPr lang="es-CO" b="1" i="1" dirty="0" smtClean="0">
                <a:solidFill>
                  <a:srgbClr val="FF0000"/>
                </a:solidFill>
              </a:rPr>
              <a:t>.</a:t>
            </a:r>
            <a:endParaRPr lang="es-CO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00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smtClean="0">
                <a:latin typeface="Bauhaus 93" pitchFamily="82" charset="0"/>
              </a:rPr>
              <a:t>¿En qué radicaba la mayordomía entre los judíos?</a:t>
            </a:r>
            <a:endParaRPr lang="es-CO" dirty="0">
              <a:latin typeface="Bauhaus 93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115616" y="2119257"/>
            <a:ext cx="6912768" cy="145376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>
                <a:latin typeface="Bauhaus 93" pitchFamily="82" charset="0"/>
              </a:rPr>
              <a:t>LA MAYORDOMIA PARA LOS JUDIOS RADICABA EN ADMINISTRAR, FRUCTIFICAR Y RECONOCER AL DAR OFRENDAS AL SEÑOR EN RECONOCIMIENTO DE SU </a:t>
            </a:r>
            <a:r>
              <a:rPr lang="es-CO" dirty="0" smtClean="0">
                <a:latin typeface="Bauhaus 93" pitchFamily="82" charset="0"/>
              </a:rPr>
              <a:t>SOBERANIA.</a:t>
            </a:r>
            <a:endParaRPr lang="es-CO" dirty="0" smtClean="0"/>
          </a:p>
        </p:txBody>
      </p:sp>
      <p:sp>
        <p:nvSpPr>
          <p:cNvPr id="5" name="4 Rectángulo"/>
          <p:cNvSpPr/>
          <p:nvPr/>
        </p:nvSpPr>
        <p:spPr>
          <a:xfrm>
            <a:off x="3131840" y="3717031"/>
            <a:ext cx="29523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600" dirty="0"/>
              <a:t>Este culto debía expresarse a través de ofrendas y sacrificios, las cuales representan la entrega de la vida del pueblo de Dios. Para sentar y reconocer su soberanía, sobre ellos, Dios pidió a su pueblo una parte de todo</a:t>
            </a:r>
            <a:r>
              <a:rPr lang="es-CO" sz="1600" dirty="0" smtClean="0"/>
              <a:t>.</a:t>
            </a:r>
          </a:p>
          <a:p>
            <a:pPr algn="ctr"/>
            <a:r>
              <a:rPr lang="es-CO" sz="1600" dirty="0" smtClean="0"/>
              <a:t> </a:t>
            </a:r>
            <a:r>
              <a:rPr lang="es-CO" sz="1600" b="1" dirty="0" smtClean="0">
                <a:solidFill>
                  <a:srgbClr val="FF0000"/>
                </a:solidFill>
              </a:rPr>
              <a:t>(lea Mal.3:8)</a:t>
            </a:r>
            <a:endParaRPr lang="es-CO" sz="1600" b="1" dirty="0">
              <a:solidFill>
                <a:srgbClr val="FF0000"/>
              </a:solidFill>
            </a:endParaRPr>
          </a:p>
        </p:txBody>
      </p:sp>
      <p:pic>
        <p:nvPicPr>
          <p:cNvPr id="1027" name="Picture 3" descr="http://3.bp.blogspot.com/-oIPUY05JmXs/UikGVxQpUwI/AAAAAAAAC0E/716X8Upubcw/s400/heifer_on_logs%5B5%5D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3717032"/>
            <a:ext cx="2342859" cy="2446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http://files.instituto-delbuenpastor.webnode.es/200000428-ec057ec806/tacaño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717031"/>
            <a:ext cx="2232248" cy="244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54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63040" y="1196752"/>
            <a:ext cx="6196405" cy="4526317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En el </a:t>
            </a:r>
            <a:r>
              <a:rPr lang="es-CO" dirty="0" smtClean="0"/>
              <a:t>centro de </a:t>
            </a:r>
            <a:r>
              <a:rPr lang="es-CO" dirty="0"/>
              <a:t>la religión de los hebreos estaba el principio de la mayordomía, como algo fundamental de su fe, al reconocer que todo procede de Dios y que de todo lo recibido, solamente se era un simple administrador y no dueños de </a:t>
            </a:r>
            <a:r>
              <a:rPr lang="es-CO" dirty="0" smtClean="0"/>
              <a:t>nada. Así lo reconocía el Rey David cuando dijo:</a:t>
            </a:r>
          </a:p>
          <a:p>
            <a:pPr marL="0" indent="0" algn="ctr">
              <a:buNone/>
            </a:pPr>
            <a:r>
              <a:rPr lang="es-CO" b="1" i="1" dirty="0" smtClean="0"/>
              <a:t> «Porque </a:t>
            </a:r>
            <a:r>
              <a:rPr lang="es-CO" b="1" i="1" dirty="0"/>
              <a:t>¿quién soy yo, y quién es mi pueblo, para que pudiésemos ofrecer voluntariamente cosas semejantes? Pues todo es tuyo, y de lo recibido de tu mano te </a:t>
            </a:r>
            <a:r>
              <a:rPr lang="es-CO" b="1" i="1" dirty="0" smtClean="0"/>
              <a:t>damos». </a:t>
            </a:r>
            <a:r>
              <a:rPr lang="es-CO" dirty="0">
                <a:solidFill>
                  <a:srgbClr val="FF0000"/>
                </a:solidFill>
              </a:rPr>
              <a:t>1 </a:t>
            </a:r>
            <a:r>
              <a:rPr lang="es-CO" b="1" i="1" dirty="0">
                <a:solidFill>
                  <a:srgbClr val="FF0000"/>
                </a:solidFill>
              </a:rPr>
              <a:t>Cro. </a:t>
            </a:r>
            <a:r>
              <a:rPr lang="es-CO" b="1" i="1" dirty="0" smtClean="0">
                <a:solidFill>
                  <a:srgbClr val="FF0000"/>
                </a:solidFill>
              </a:rPr>
              <a:t>29:14.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8605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63040" y="980728"/>
            <a:ext cx="6196405" cy="280831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Dios espera de </a:t>
            </a:r>
            <a:r>
              <a:rPr lang="es-CO" dirty="0" smtClean="0"/>
              <a:t>cada uno de nosotros </a:t>
            </a:r>
            <a:r>
              <a:rPr lang="es-CO" dirty="0"/>
              <a:t>que seamos buenos mayordomos y tendremos que responder a El sobre esto. </a:t>
            </a: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En </a:t>
            </a:r>
            <a:r>
              <a:rPr lang="es-CO" dirty="0"/>
              <a:t>el pasaje de </a:t>
            </a:r>
            <a:r>
              <a:rPr lang="es-CO" dirty="0" smtClean="0"/>
              <a:t>Lucas </a:t>
            </a:r>
            <a:r>
              <a:rPr lang="es-CO" dirty="0"/>
              <a:t>cap. </a:t>
            </a:r>
            <a:r>
              <a:rPr lang="es-CO" dirty="0" smtClean="0"/>
              <a:t>16: versos 1 y 2 que  </a:t>
            </a:r>
            <a:r>
              <a:rPr lang="es-CO" dirty="0"/>
              <a:t>leímos al principio, nuestro Señor nos relata la parábola del mayordomo infiel. Este mayordomo fue acusado de disipar los bienes de su señor. Entonces, tuvo que a</a:t>
            </a:r>
            <a:r>
              <a:rPr lang="es-CO" dirty="0" smtClean="0"/>
              <a:t>frontar </a:t>
            </a:r>
            <a:r>
              <a:rPr lang="es-CO" dirty="0"/>
              <a:t>las consecuencias inevitables de su mala administración “</a:t>
            </a:r>
            <a:r>
              <a:rPr lang="es-CO" dirty="0">
                <a:latin typeface="Agency FB" pitchFamily="34" charset="0"/>
              </a:rPr>
              <a:t>da cuenta de tu mayordomía</a:t>
            </a:r>
            <a:r>
              <a:rPr lang="es-CO" dirty="0"/>
              <a:t>”, le dijo su amo. </a:t>
            </a:r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755576" y="4005064"/>
            <a:ext cx="51125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Así mismo Dios, se acercará un día a nosotros y nos dirá, </a:t>
            </a:r>
            <a:r>
              <a:rPr lang="es-CO" sz="2400" dirty="0" smtClean="0"/>
              <a:t>«</a:t>
            </a:r>
            <a:r>
              <a:rPr lang="es-CO" sz="2400" b="1" dirty="0" smtClean="0">
                <a:latin typeface="Agency FB" pitchFamily="34" charset="0"/>
              </a:rPr>
              <a:t>da </a:t>
            </a:r>
            <a:r>
              <a:rPr lang="es-CO" sz="2400" b="1" dirty="0">
                <a:latin typeface="Agency FB" pitchFamily="34" charset="0"/>
              </a:rPr>
              <a:t>cuenta de tu </a:t>
            </a:r>
            <a:r>
              <a:rPr lang="es-CO" sz="2400" b="1" dirty="0" smtClean="0">
                <a:latin typeface="Agency FB" pitchFamily="34" charset="0"/>
              </a:rPr>
              <a:t>mayordomía</a:t>
            </a:r>
            <a:r>
              <a:rPr lang="es-CO" sz="2400" dirty="0" smtClean="0"/>
              <a:t>» </a:t>
            </a:r>
            <a:r>
              <a:rPr lang="es-CO" sz="2400" dirty="0"/>
              <a:t>y tendremos que dar cuenta, de todo lo que recibimos (familia, trabajo, tiempo, </a:t>
            </a:r>
            <a:r>
              <a:rPr lang="es-CO" sz="2400" dirty="0" smtClean="0"/>
              <a:t>oportunidades, bienes </a:t>
            </a:r>
            <a:r>
              <a:rPr lang="es-CO" sz="2400" dirty="0"/>
              <a:t>etc.) </a:t>
            </a:r>
          </a:p>
        </p:txBody>
      </p:sp>
      <p:pic>
        <p:nvPicPr>
          <p:cNvPr id="2050" name="Picture 2" descr="El día ante el tribunal de Crist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149080"/>
            <a:ext cx="2408784" cy="1977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2136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63040" y="1268760"/>
            <a:ext cx="6196405" cy="4454309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Que </a:t>
            </a:r>
            <a:r>
              <a:rPr lang="es-CO" dirty="0"/>
              <a:t>bueno es que nos podamos sentir tranquilos cuando se nos haga tal reclamo, porque nos hemos esforzado por darle “</a:t>
            </a:r>
            <a:r>
              <a:rPr lang="es-CO" dirty="0">
                <a:latin typeface="Agency FB" pitchFamily="34" charset="0"/>
              </a:rPr>
              <a:t>a Dios lo que es de Dios y al César lo que es del </a:t>
            </a:r>
            <a:r>
              <a:rPr lang="es-CO" dirty="0" smtClean="0">
                <a:latin typeface="Agency FB" pitchFamily="34" charset="0"/>
              </a:rPr>
              <a:t>César</a:t>
            </a:r>
            <a:r>
              <a:rPr lang="es-CO" dirty="0" smtClean="0"/>
              <a:t>». </a:t>
            </a:r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Ser </a:t>
            </a:r>
            <a:r>
              <a:rPr lang="es-CO" dirty="0"/>
              <a:t>mayordomos debe ser nuestra forma natural de vida. Jesucristo es el Señor; y esto equivale a que nosotros no somos señores, ni dueños de nada.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28959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dirty="0">
                <a:latin typeface="Bauhaus 93" pitchFamily="82" charset="0"/>
              </a:rPr>
              <a:t>MAYORDOMOS DE NUESTRO TIEMPO</a:t>
            </a:r>
            <a:r>
              <a:rPr lang="es-CO" dirty="0">
                <a:latin typeface="Bauhaus 93" pitchFamily="82" charset="0"/>
              </a:rPr>
              <a:t>.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115616" y="2119257"/>
            <a:ext cx="6840760" cy="1237735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tiempo es la faceta de nuestra vida donde marcamos nuestro accionar y es la oportunidad que todos tenemos de desempeñarnos en la vida de la mejor </a:t>
            </a:r>
            <a:r>
              <a:rPr lang="es-CO" dirty="0" smtClean="0"/>
              <a:t>manera.</a:t>
            </a:r>
            <a:endParaRPr lang="es-CO" dirty="0"/>
          </a:p>
        </p:txBody>
      </p:sp>
      <p:pic>
        <p:nvPicPr>
          <p:cNvPr id="3074" name="Picture 2" descr="http://noticiasinteresantes.info/wp-content/uploads/2012/07/a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428999"/>
            <a:ext cx="2520280" cy="1477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419872" y="3429000"/>
            <a:ext cx="25922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 smtClean="0"/>
              <a:t>El </a:t>
            </a:r>
            <a:r>
              <a:rPr lang="es-CO" dirty="0"/>
              <a:t>tiempo es, por consiguiente, un tesoro inapreciable</a:t>
            </a:r>
            <a:r>
              <a:rPr lang="es-CO" dirty="0" smtClean="0"/>
              <a:t>.</a:t>
            </a:r>
          </a:p>
          <a:p>
            <a:pPr algn="ctr"/>
            <a:r>
              <a:rPr lang="es-CO" dirty="0" smtClean="0"/>
              <a:t> </a:t>
            </a:r>
            <a:r>
              <a:rPr lang="es-CO" dirty="0"/>
              <a:t>¿Qué hacemos con nuestro tiempo?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899592" y="5144840"/>
            <a:ext cx="72728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/>
              <a:t>Pablo el Apóstol nos da una exhortación al respecto. Dice él: </a:t>
            </a:r>
            <a:r>
              <a:rPr lang="es-CO" sz="2000" i="1" dirty="0"/>
              <a:t>“Aprovechad bien el tiempo, porque los días son malos</a:t>
            </a:r>
            <a:r>
              <a:rPr lang="es-CO" sz="2000" i="1" dirty="0" smtClean="0"/>
              <a:t>”.</a:t>
            </a:r>
          </a:p>
          <a:p>
            <a:pPr algn="ctr"/>
            <a:r>
              <a:rPr lang="es-CO" sz="2000" i="1" dirty="0" smtClean="0"/>
              <a:t> </a:t>
            </a:r>
            <a:r>
              <a:rPr lang="es-CO" sz="2000" dirty="0" smtClean="0">
                <a:solidFill>
                  <a:srgbClr val="FF0000"/>
                </a:solidFill>
              </a:rPr>
              <a:t>Efesios 5:16.</a:t>
            </a:r>
            <a:endParaRPr lang="es-CO" sz="2000" dirty="0">
              <a:solidFill>
                <a:srgbClr val="FF0000"/>
              </a:solidFill>
            </a:endParaRPr>
          </a:p>
        </p:txBody>
      </p:sp>
      <p:pic>
        <p:nvPicPr>
          <p:cNvPr id="3076" name="Picture 4" descr="https://encrypted-tbn1.gstatic.com/images?q=tbn:ANd9GcQEjp-sfAIJHX3abo7CYBwTM2wUuVXzLBrSONDB8s8hgFrvnnQ332hFd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429000"/>
            <a:ext cx="2304256" cy="1477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8262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71600" y="908720"/>
            <a:ext cx="7128792" cy="5112568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Desde el comienzo de la creación, antes del pecado </a:t>
            </a:r>
            <a:r>
              <a:rPr lang="es-CO" b="1" dirty="0" smtClean="0">
                <a:solidFill>
                  <a:srgbClr val="FF0000"/>
                </a:solidFill>
              </a:rPr>
              <a:t>Gén.2:15</a:t>
            </a:r>
            <a:r>
              <a:rPr lang="es-CO" dirty="0" smtClean="0"/>
              <a:t> dice:</a:t>
            </a:r>
            <a:r>
              <a:rPr lang="es-CO" b="1" baseline="30000" dirty="0"/>
              <a:t> </a:t>
            </a:r>
            <a:r>
              <a:rPr lang="es-CO" b="1" baseline="30000" dirty="0" smtClean="0"/>
              <a:t>«</a:t>
            </a:r>
            <a:r>
              <a:rPr lang="es-CO" dirty="0" smtClean="0"/>
              <a:t>Tomó</a:t>
            </a:r>
            <a:r>
              <a:rPr lang="es-CO" dirty="0"/>
              <a:t>, pues, Jehová Dios al hombre, y lo puso en el huerto de Edén, para que lo </a:t>
            </a:r>
            <a:r>
              <a:rPr lang="es-CO" i="1" u="sng" dirty="0"/>
              <a:t>labrara </a:t>
            </a:r>
            <a:r>
              <a:rPr lang="es-CO" dirty="0"/>
              <a:t>y lo </a:t>
            </a:r>
            <a:r>
              <a:rPr lang="es-CO" i="1" u="sng" dirty="0" smtClean="0"/>
              <a:t>guardase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hombre había de usar sus facultades físicas y mentales para conservar el huerto en el mismo estado perfecto en que lo había recibido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Y después del pecado Dios dice:</a:t>
            </a:r>
            <a:r>
              <a:rPr lang="es-CO" dirty="0"/>
              <a:t> </a:t>
            </a:r>
            <a:r>
              <a:rPr lang="es-CO" dirty="0" smtClean="0"/>
              <a:t>«Acordarte </a:t>
            </a:r>
            <a:r>
              <a:rPr lang="es-CO" dirty="0"/>
              <a:t>has del día del sábado, para santificarlo. </a:t>
            </a:r>
            <a:r>
              <a:rPr lang="es-CO" i="1" u="sng" dirty="0" smtClean="0"/>
              <a:t>Seis días </a:t>
            </a:r>
            <a:r>
              <a:rPr lang="es-CO" i="1" u="sng" dirty="0"/>
              <a:t>trabajarás, y harás toda tu </a:t>
            </a:r>
            <a:r>
              <a:rPr lang="es-CO" i="1" u="sng" dirty="0" smtClean="0"/>
              <a:t>obra</a:t>
            </a:r>
            <a:r>
              <a:rPr lang="es-CO" dirty="0" smtClean="0"/>
              <a:t>» </a:t>
            </a:r>
            <a:r>
              <a:rPr lang="es-CO" dirty="0" smtClean="0">
                <a:solidFill>
                  <a:srgbClr val="FF0000"/>
                </a:solidFill>
              </a:rPr>
              <a:t>Éxo.20:8,9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Y en la tierra nueva los redimidos también trabajarán porque </a:t>
            </a:r>
            <a:r>
              <a:rPr lang="es-CO" dirty="0" smtClean="0">
                <a:solidFill>
                  <a:srgbClr val="FF0000"/>
                </a:solidFill>
              </a:rPr>
              <a:t>Isaías 65:21 </a:t>
            </a:r>
            <a:r>
              <a:rPr lang="es-CO" dirty="0" smtClean="0"/>
              <a:t>dice:</a:t>
            </a:r>
            <a:r>
              <a:rPr lang="es-CO" b="1" baseline="30000" dirty="0"/>
              <a:t> </a:t>
            </a:r>
            <a:r>
              <a:rPr lang="es-CO" b="1" baseline="30000" dirty="0" smtClean="0"/>
              <a:t>«</a:t>
            </a:r>
            <a:r>
              <a:rPr lang="es-CO" i="1" u="sng" dirty="0" smtClean="0"/>
              <a:t>Y </a:t>
            </a:r>
            <a:r>
              <a:rPr lang="es-CO" i="1" u="sng" dirty="0"/>
              <a:t>edificarán casas, y morarán: plantarán viñas, y comerán el fruto de </a:t>
            </a:r>
            <a:r>
              <a:rPr lang="es-CO" i="1" u="sng" dirty="0" smtClean="0"/>
              <a:t>ellas</a:t>
            </a:r>
            <a:r>
              <a:rPr lang="es-CO" dirty="0" smtClean="0"/>
              <a:t>». Menos el sábado Lea </a:t>
            </a:r>
            <a:r>
              <a:rPr lang="es-CO" dirty="0" smtClean="0">
                <a:solidFill>
                  <a:srgbClr val="FF0000"/>
                </a:solidFill>
              </a:rPr>
              <a:t>Isaías 66.22,23.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93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63040" y="980729"/>
            <a:ext cx="6196405" cy="1584176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 smtClean="0"/>
              <a:t>Recuerde </a:t>
            </a:r>
            <a:r>
              <a:rPr lang="es-CO" dirty="0"/>
              <a:t>que el tiempo perdido quedará perdido para siempre; en cambio, el tiempo bien empleado seguirá enriqueciéndose eternamente. </a:t>
            </a:r>
            <a:endParaRPr lang="es-CO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3275856" y="2708920"/>
            <a:ext cx="273630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/>
              <a:t>Jesucristo, haciendo una valorización del tiempo, dijo</a:t>
            </a:r>
            <a:r>
              <a:rPr lang="es-CO" sz="2000" dirty="0" smtClean="0"/>
              <a:t>:</a:t>
            </a:r>
          </a:p>
          <a:p>
            <a:pPr algn="ctr"/>
            <a:r>
              <a:rPr lang="es-CO" sz="2000" dirty="0" smtClean="0"/>
              <a:t> </a:t>
            </a:r>
            <a:r>
              <a:rPr lang="es-CO" sz="2000" dirty="0"/>
              <a:t>“</a:t>
            </a:r>
            <a:r>
              <a:rPr lang="es-CO" sz="2400" b="1" i="1" dirty="0">
                <a:latin typeface="Agency FB" pitchFamily="34" charset="0"/>
              </a:rPr>
              <a:t>Me es necesario hacer las obras del que me envió, entre tanto que el día dura; la noche viene, cuando nadie puede trabajar</a:t>
            </a:r>
            <a:r>
              <a:rPr lang="es-CO" sz="2000" i="1" dirty="0"/>
              <a:t>” </a:t>
            </a:r>
            <a:r>
              <a:rPr lang="es-CO" sz="2000" dirty="0">
                <a:solidFill>
                  <a:srgbClr val="FF0000"/>
                </a:solidFill>
              </a:rPr>
              <a:t>Juan 9:4.</a:t>
            </a:r>
          </a:p>
        </p:txBody>
      </p:sp>
      <p:pic>
        <p:nvPicPr>
          <p:cNvPr id="4098" name="Picture 2" descr="https://encrypted-tbn3.gstatic.com/images?q=tbn:ANd9GcQE9wzcD0LHaZkJ8QvStfA6uaNyH_nBo19FCHLu5CoTkkxMvn9qVzyy5lY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996952"/>
            <a:ext cx="208823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encrypted-tbn2.gstatic.com/images?q=tbn:ANd9GcQYXv4-CgWpCo28D2Bm_WDTIPyNxAt5pDRr7AqfYBbtd8F86Zl7nocilxw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96953"/>
            <a:ext cx="2448271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788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dirty="0">
                <a:latin typeface="Bauhaus 93" pitchFamily="82" charset="0"/>
              </a:rPr>
              <a:t>MAYORDOMOS DE NUESTROS TALENTOS</a:t>
            </a:r>
            <a:r>
              <a:rPr lang="es-CO" dirty="0"/>
              <a:t>.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608" y="2119256"/>
            <a:ext cx="7128792" cy="3830023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/>
              <a:t>Dos </a:t>
            </a:r>
            <a:r>
              <a:rPr lang="es-CO" dirty="0"/>
              <a:t>son los deberes que tenemos en cuanto a nuestros talentos: </a:t>
            </a:r>
            <a:r>
              <a:rPr lang="es-CO" dirty="0" smtClean="0"/>
              <a:t>(</a:t>
            </a:r>
            <a:r>
              <a:rPr lang="es-CO" sz="28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), descubrir </a:t>
            </a:r>
            <a:r>
              <a:rPr lang="es-CO" dirty="0"/>
              <a:t>cuáles </a:t>
            </a:r>
            <a:r>
              <a:rPr lang="es-CO" dirty="0" smtClean="0"/>
              <a:t>son los talentos que Dios nos ha dado </a:t>
            </a:r>
            <a:r>
              <a:rPr lang="es-CO" dirty="0"/>
              <a:t>y </a:t>
            </a:r>
            <a:r>
              <a:rPr lang="es-CO" dirty="0" smtClean="0"/>
              <a:t>(</a:t>
            </a:r>
            <a:r>
              <a:rPr lang="es-CO" sz="2800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), usarlos </a:t>
            </a:r>
            <a:r>
              <a:rPr lang="es-CO" dirty="0"/>
              <a:t>para el desarrollo del reino de Dios.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¿</a:t>
            </a:r>
            <a:r>
              <a:rPr lang="es-CO" sz="2800" b="1" dirty="0">
                <a:solidFill>
                  <a:srgbClr val="FF0000"/>
                </a:solidFill>
              </a:rPr>
              <a:t>Qué está usted haciendo con sus talentos</a:t>
            </a:r>
            <a:r>
              <a:rPr lang="es-CO" dirty="0">
                <a:solidFill>
                  <a:srgbClr val="FF0000"/>
                </a:solidFill>
              </a:rPr>
              <a:t>? </a:t>
            </a:r>
            <a:r>
              <a:rPr lang="es-CO" dirty="0"/>
              <a:t>No los esconda; no los use mal; no los use solo para su beneficio personal ni para exhibirse como una persona especial y ser reconocido por la </a:t>
            </a:r>
            <a:r>
              <a:rPr lang="es-CO" dirty="0" smtClean="0"/>
              <a:t>gente. </a:t>
            </a:r>
            <a:endParaRPr lang="es-CO" dirty="0" smtClean="0"/>
          </a:p>
          <a:p>
            <a:pPr marL="0" indent="0" algn="ctr">
              <a:buNone/>
            </a:pPr>
            <a:r>
              <a:rPr lang="es-CO" b="1" dirty="0" smtClean="0"/>
              <a:t>¡</a:t>
            </a:r>
            <a:r>
              <a:rPr lang="es-CO" b="1" dirty="0" smtClean="0"/>
              <a:t>Mu</a:t>
            </a:r>
            <a:r>
              <a:rPr lang="es-CO" b="1" dirty="0" smtClean="0"/>
              <a:t>cho </a:t>
            </a:r>
            <a:r>
              <a:rPr lang="es-CO" b="1" dirty="0"/>
              <a:t>cuidado</a:t>
            </a:r>
            <a:r>
              <a:rPr lang="es-CO" b="1" dirty="0" smtClean="0"/>
              <a:t>! ¡Ese fue el espíritu de Lucifer</a:t>
            </a:r>
            <a:r>
              <a:rPr lang="es-CO" b="1" dirty="0" smtClean="0"/>
              <a:t>! Y si usted es mayordomo de Cristo, debe tener el Espíritu de Cristo.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33025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dirty="0">
                <a:latin typeface="Bauhaus 93" pitchFamily="82" charset="0"/>
              </a:rPr>
              <a:t>MAYORDOMOS DEL DINERO</a:t>
            </a:r>
            <a:r>
              <a:rPr lang="es-CO" dirty="0"/>
              <a:t>.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99592" y="2119256"/>
            <a:ext cx="7344816" cy="397404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/>
              <a:t>L</a:t>
            </a:r>
            <a:r>
              <a:rPr lang="es-CO" dirty="0" smtClean="0"/>
              <a:t>a </a:t>
            </a:r>
            <a:r>
              <a:rPr lang="es-CO" dirty="0"/>
              <a:t>mayordomía del dinero está representada en como ganamos el dinero y en como lo gastamos, las dos cosas son fundamentales para la buena </a:t>
            </a:r>
            <a:r>
              <a:rPr lang="es-CO" dirty="0" smtClean="0"/>
              <a:t>administración.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i="1" dirty="0"/>
              <a:t>“Cada primer día de la semana cada uno de vosotros ponga aparte algo, </a:t>
            </a:r>
            <a:r>
              <a:rPr lang="es-CO" b="1" i="1" u="sng" dirty="0"/>
              <a:t>según haya prosperado</a:t>
            </a:r>
            <a:r>
              <a:rPr lang="es-CO" i="1" dirty="0"/>
              <a:t>, guardándolo, para que cuando yo llegue no se recojan entonces </a:t>
            </a:r>
            <a:r>
              <a:rPr lang="es-CO" i="1" dirty="0" smtClean="0"/>
              <a:t>ofrendas”. </a:t>
            </a:r>
            <a:r>
              <a:rPr lang="es-CO" dirty="0" smtClean="0">
                <a:solidFill>
                  <a:srgbClr val="FF0000"/>
                </a:solidFill>
              </a:rPr>
              <a:t>1 </a:t>
            </a:r>
            <a:r>
              <a:rPr lang="es-CO" dirty="0">
                <a:solidFill>
                  <a:srgbClr val="FF0000"/>
                </a:solidFill>
              </a:rPr>
              <a:t>Corintios 16:2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r>
              <a:rPr lang="es-CO" dirty="0" smtClean="0"/>
              <a:t>Estas eran ofrendas para los pobres. 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i="1" dirty="0"/>
              <a:t>“Pero esto digo: El que siembra escasamente, también segará escasamente; y el que siembra generosamente, generosamente también segará. </a:t>
            </a:r>
            <a:r>
              <a:rPr lang="es-CO" b="1" i="1" u="sng" dirty="0"/>
              <a:t>Cada uno dé como propuso en su corazón</a:t>
            </a:r>
            <a:r>
              <a:rPr lang="es-CO" i="1" dirty="0"/>
              <a:t>: no con tristeza, ni por necesidad, porque Dios ama al dador alegre”. </a:t>
            </a:r>
            <a:r>
              <a:rPr lang="es-CO" dirty="0" smtClean="0">
                <a:solidFill>
                  <a:srgbClr val="FF0000"/>
                </a:solidFill>
              </a:rPr>
              <a:t>2 </a:t>
            </a:r>
            <a:r>
              <a:rPr lang="es-CO" dirty="0">
                <a:solidFill>
                  <a:srgbClr val="FF0000"/>
                </a:solidFill>
              </a:rPr>
              <a:t>Corintios 9:6-7</a:t>
            </a:r>
            <a:r>
              <a:rPr lang="es-CO" dirty="0" smtClean="0">
                <a:solidFill>
                  <a:srgbClr val="FF0000"/>
                </a:solidFill>
              </a:rPr>
              <a:t>. </a:t>
            </a:r>
            <a:endParaRPr lang="es-CO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Esto no se refiere a los diezmos, lo cual es específicamente el 10%. De lo que devengamos.</a:t>
            </a:r>
            <a:endParaRPr lang="es-CO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19766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63040" y="980728"/>
            <a:ext cx="6196405" cy="504056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Como administradores debemos estar preparados para entregar cuentas de lo recibido en cualquier </a:t>
            </a:r>
            <a:r>
              <a:rPr lang="es-CO" dirty="0" smtClean="0"/>
              <a:t>momento. </a:t>
            </a:r>
          </a:p>
          <a:p>
            <a:pPr marL="0" indent="0" algn="ctr">
              <a:buNone/>
            </a:pPr>
            <a:r>
              <a:rPr lang="es-CO" b="1" i="1" dirty="0" smtClean="0">
                <a:solidFill>
                  <a:srgbClr val="FF0000"/>
                </a:solidFill>
              </a:rPr>
              <a:t>Mat </a:t>
            </a:r>
            <a:r>
              <a:rPr lang="es-CO" b="1" i="1" dirty="0">
                <a:solidFill>
                  <a:srgbClr val="FF0000"/>
                </a:solidFill>
              </a:rPr>
              <a:t>24:45-47 </a:t>
            </a:r>
            <a:r>
              <a:rPr lang="es-CO" b="1" i="1" dirty="0" smtClean="0">
                <a:solidFill>
                  <a:srgbClr val="FF0000"/>
                </a:solidFill>
              </a:rPr>
              <a:t> dice:  </a:t>
            </a:r>
            <a:r>
              <a:rPr lang="es-CO" b="1" i="1" dirty="0" smtClean="0"/>
              <a:t>«</a:t>
            </a:r>
            <a:r>
              <a:rPr lang="es-CO" i="1" dirty="0" smtClean="0"/>
              <a:t>¿Quién </a:t>
            </a:r>
            <a:r>
              <a:rPr lang="es-CO" i="1" dirty="0"/>
              <a:t>es, pues, el siervo fiel y prudente, al cual puso su señor sobre su casa para que les dé el alimento a tiempo? Bienaventurado aquel siervo al cual, cuando su señor venga, le halle haciendo así. De cierto os digo que sobre todos sus bienes le </a:t>
            </a:r>
            <a:r>
              <a:rPr lang="es-CO" i="1" dirty="0" smtClean="0"/>
              <a:t>pondrá».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Simplemente lo que dice el Señor es que, al que mas se le da, mas se le demandará, jamás se nos demanda igual a todos sino a cada uno conforme a lo recibido, el buen siervo no es el que hizo mucho o que hizo poco, el buen siervo es el que simplemente hizo (poco o mucho), lo que se le había dicho que hiciera conforme a sus fuerzas.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4256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608" y="908720"/>
            <a:ext cx="7056784" cy="511256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i="1" dirty="0">
                <a:solidFill>
                  <a:srgbClr val="FF0000"/>
                </a:solidFill>
              </a:rPr>
              <a:t>Mat 25:14-15 </a:t>
            </a:r>
            <a:r>
              <a:rPr lang="es-CO" b="1" i="1" dirty="0" smtClean="0">
                <a:solidFill>
                  <a:srgbClr val="FF0000"/>
                </a:solidFill>
              </a:rPr>
              <a:t>. </a:t>
            </a:r>
            <a:r>
              <a:rPr lang="es-CO" i="1" dirty="0" smtClean="0">
                <a:solidFill>
                  <a:srgbClr val="FF0000"/>
                </a:solidFill>
              </a:rPr>
              <a:t>«</a:t>
            </a:r>
            <a:r>
              <a:rPr lang="es-CO" i="1" dirty="0" smtClean="0"/>
              <a:t>Porque </a:t>
            </a:r>
            <a:r>
              <a:rPr lang="es-CO" i="1" dirty="0"/>
              <a:t>el reino de los cielos es como un hombre que yéndose lejos, llamó a sus siervos y les entregó sus bienes. A uno dio cinco talentos, y a otro dos, y a otro uno, a cada uno conforme a su capacidad; y luego se fue </a:t>
            </a:r>
            <a:r>
              <a:rPr lang="es-CO" i="1" dirty="0" smtClean="0"/>
              <a:t>lejos». </a:t>
            </a:r>
          </a:p>
          <a:p>
            <a:pPr marL="0" indent="0" algn="ctr">
              <a:buNone/>
            </a:pPr>
            <a:r>
              <a:rPr lang="es-CO" dirty="0"/>
              <a:t> </a:t>
            </a:r>
            <a:r>
              <a:rPr lang="es-CO" dirty="0" smtClean="0"/>
              <a:t>La parábola de </a:t>
            </a:r>
            <a:r>
              <a:rPr lang="es-CO" dirty="0"/>
              <a:t>los talentos hace resaltar la </a:t>
            </a:r>
            <a:r>
              <a:rPr lang="es-CO" i="1" u="sng" dirty="0"/>
              <a:t>responsabilidad</a:t>
            </a:r>
            <a:r>
              <a:rPr lang="es-CO" dirty="0"/>
              <a:t> que tiene el cristiano de buscar la salvación de otros. Por lo tanto, el velar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Mat.24:42</a:t>
            </a:r>
            <a:r>
              <a:rPr lang="es-CO" dirty="0">
                <a:solidFill>
                  <a:srgbClr val="FF0000"/>
                </a:solidFill>
              </a:rPr>
              <a:t>) </a:t>
            </a:r>
            <a:r>
              <a:rPr lang="es-CO" dirty="0"/>
              <a:t>incluye tanto preparación personal como labor misionera.</a:t>
            </a:r>
          </a:p>
          <a:p>
            <a:pPr marL="0" indent="0" algn="ctr">
              <a:buNone/>
            </a:pPr>
            <a:r>
              <a:rPr lang="es-CO" spc="-150" dirty="0" smtClean="0">
                <a:solidFill>
                  <a:srgbClr val="FF0000"/>
                </a:solidFill>
              </a:rPr>
              <a:t>Recuerda, los malos administradores son los que prefieren esconder lo recibido… o querer ignorar la realidad que de todo daremos cuenta tarde o temprano. No somos dueños solo administradores de los vienes de Dios.</a:t>
            </a:r>
            <a:endParaRPr lang="es-CO" spc="-15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482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63040" y="908720"/>
            <a:ext cx="6196405" cy="51845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…</a:t>
            </a:r>
            <a:r>
              <a:rPr lang="es-CO" i="1" dirty="0" smtClean="0"/>
              <a:t> </a:t>
            </a:r>
            <a:r>
              <a:rPr lang="es-CO" b="1" i="1" dirty="0"/>
              <a:t>Así, pues, téngannos los hombres por servidores de Cristo, y administradores de los misterios de Dios. Ahora bien, se requiere de los administradores, que </a:t>
            </a:r>
            <a:r>
              <a:rPr lang="es-CO" b="1" i="1" u="sng" dirty="0"/>
              <a:t>cada uno sea hallado fiel</a:t>
            </a:r>
            <a:r>
              <a:rPr lang="es-CO" b="1" i="1" dirty="0"/>
              <a:t>. </a:t>
            </a:r>
            <a:r>
              <a:rPr lang="es-CO" b="1" i="1" dirty="0">
                <a:solidFill>
                  <a:srgbClr val="FF0000"/>
                </a:solidFill>
              </a:rPr>
              <a:t>1Co </a:t>
            </a:r>
            <a:r>
              <a:rPr lang="es-CO" b="1" i="1" dirty="0" smtClean="0">
                <a:solidFill>
                  <a:srgbClr val="FF0000"/>
                </a:solidFill>
              </a:rPr>
              <a:t>r. 4:1-2</a:t>
            </a:r>
            <a:r>
              <a:rPr lang="es-CO" b="1" i="1" dirty="0" smtClean="0"/>
              <a:t>.</a:t>
            </a:r>
          </a:p>
          <a:p>
            <a:pPr marL="0" indent="0">
              <a:buNone/>
            </a:pPr>
            <a:endParaRPr lang="es-CO" i="1" dirty="0" smtClean="0"/>
          </a:p>
          <a:p>
            <a:pPr marL="0" indent="0" algn="ctr">
              <a:buNone/>
            </a:pPr>
            <a:r>
              <a:rPr lang="es-CO" i="1" spc="-150" dirty="0" smtClean="0"/>
              <a:t>También</a:t>
            </a:r>
            <a:r>
              <a:rPr lang="es-CO" i="1" spc="-150" dirty="0" smtClean="0"/>
              <a:t> se nos dice:</a:t>
            </a:r>
            <a:r>
              <a:rPr lang="es-CO" i="1" dirty="0" smtClean="0"/>
              <a:t> </a:t>
            </a:r>
            <a:r>
              <a:rPr lang="es-CO" b="1" i="1" dirty="0"/>
              <a:t>Obedeced a vuestros pastores, y sujetaos a ellos; porque ellos velan por vuestras almas, como quienes han de dar cuenta; para que lo hagan con alegría, y no quejándose, porque esto no os es provechoso. </a:t>
            </a:r>
            <a:r>
              <a:rPr lang="es-CO" b="1" i="1" dirty="0" smtClean="0">
                <a:solidFill>
                  <a:srgbClr val="FF0000"/>
                </a:solidFill>
              </a:rPr>
              <a:t>Heb. </a:t>
            </a:r>
            <a:r>
              <a:rPr lang="es-CO" b="1" i="1" dirty="0">
                <a:solidFill>
                  <a:srgbClr val="FF0000"/>
                </a:solidFill>
              </a:rPr>
              <a:t>13:17</a:t>
            </a:r>
            <a:r>
              <a:rPr lang="es-CO" b="1" i="1" dirty="0" smtClean="0">
                <a:solidFill>
                  <a:srgbClr val="FF0000"/>
                </a:solidFill>
              </a:rPr>
              <a:t>. </a:t>
            </a:r>
            <a:r>
              <a:rPr lang="es-CO" b="1" i="1" dirty="0" smtClean="0"/>
              <a:t> </a:t>
            </a:r>
            <a:endParaRPr lang="es-CO" dirty="0"/>
          </a:p>
          <a:p>
            <a:endParaRPr lang="es-CO" b="1" i="1" dirty="0" smtClean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60505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>
                <a:latin typeface="Aharoni" pitchFamily="2" charset="-79"/>
                <a:cs typeface="Aharoni" pitchFamily="2" charset="-79"/>
              </a:rPr>
              <a:t>Conclusión</a:t>
            </a:r>
            <a:endParaRPr lang="es-CO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blipFill>
            <a:blip r:embed="rId3"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Mi deseo y oración es que este tema nos acerque más a nuestro buen Dios y Padre celestial, sabiendo que el regreso de Cristo por su iglesia está cerca. Amen.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No te olvides de compartir estos temas, has la obra de Dios hoy. No dejes de escribir al correo que aparece al comienzo de la pagina. Que Dios te bendiga.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Tema terminado en Dic.5/013.</a:t>
            </a:r>
            <a:endParaRPr lang="es-CO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961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incheta">
  <a:themeElements>
    <a:clrScheme name="Chincheta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Chincheta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inchet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588</TotalTime>
  <Words>1864</Words>
  <Application>Microsoft Office PowerPoint</Application>
  <PresentationFormat>Presentación en pantalla (4:3)</PresentationFormat>
  <Paragraphs>78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1" baseType="lpstr">
      <vt:lpstr>Chincheta</vt:lpstr>
      <vt:lpstr>JESÚS, EJEMPLO DE MAYORDOMO</vt:lpstr>
      <vt:lpstr>Presentación de PowerPoint</vt:lpstr>
      <vt:lpstr>LA MAYORDOMIA BIBLICA</vt:lpstr>
      <vt:lpstr>Presentación de PowerPoint</vt:lpstr>
      <vt:lpstr>Presentación de PowerPoint</vt:lpstr>
      <vt:lpstr>Presentación de PowerPoint</vt:lpstr>
      <vt:lpstr>Presentación de PowerPoint</vt:lpstr>
      <vt:lpstr>¿En qué radicaba la mayordomía entre los judíos?</vt:lpstr>
      <vt:lpstr>Presentación de PowerPoint</vt:lpstr>
      <vt:lpstr>Presentación de PowerPoint</vt:lpstr>
      <vt:lpstr>Presentación de PowerPoint</vt:lpstr>
      <vt:lpstr>MAYORDOMOS DE NUESTRO TIEMPO.</vt:lpstr>
      <vt:lpstr>Presentación de PowerPoint</vt:lpstr>
      <vt:lpstr>Presentación de PowerPoint</vt:lpstr>
      <vt:lpstr>MAYORDOMOS DE NUESTROS TALENTOS.</vt:lpstr>
      <vt:lpstr>MAYORDOMOS DEL DINERO.</vt:lpstr>
      <vt:lpstr>Presentación de PowerPoint</vt:lpstr>
      <vt:lpstr>Presentación de PowerPoint</vt:lpstr>
      <vt:lpstr>Presentación de PowerPoint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JESÚS, EJEMOLO DE MAYORDOMO</dc:title>
  <dc:creator>FAMILIA FIERRO CH</dc:creator>
  <cp:lastModifiedBy>FAMILIA FIERRO CH</cp:lastModifiedBy>
  <cp:revision>99</cp:revision>
  <dcterms:created xsi:type="dcterms:W3CDTF">2012-11-29T22:09:40Z</dcterms:created>
  <dcterms:modified xsi:type="dcterms:W3CDTF">2013-12-05T13:06:33Z</dcterms:modified>
</cp:coreProperties>
</file>